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2" r:id="rId4"/>
    <p:sldId id="258" r:id="rId5"/>
    <p:sldId id="263" r:id="rId6"/>
    <p:sldId id="283" r:id="rId7"/>
    <p:sldId id="265" r:id="rId8"/>
    <p:sldId id="267" r:id="rId9"/>
    <p:sldId id="268" r:id="rId10"/>
    <p:sldId id="269" r:id="rId11"/>
    <p:sldId id="271" r:id="rId12"/>
    <p:sldId id="257" r:id="rId13"/>
    <p:sldId id="284" r:id="rId14"/>
    <p:sldId id="273" r:id="rId15"/>
    <p:sldId id="272" r:id="rId16"/>
    <p:sldId id="275" r:id="rId17"/>
    <p:sldId id="274" r:id="rId18"/>
    <p:sldId id="276" r:id="rId19"/>
    <p:sldId id="277" r:id="rId20"/>
    <p:sldId id="279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4694"/>
  </p:normalViewPr>
  <p:slideViewPr>
    <p:cSldViewPr snapToGrid="0">
      <p:cViewPr varScale="1">
        <p:scale>
          <a:sx n="121" d="100"/>
          <a:sy n="121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5F9C5-5CD9-AC4E-BE39-5CA3D8B4E97F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B701-B010-C94E-B7F4-DB5B68F8F2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16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BA49E-6C0C-4D2B-83FC-AA4A74058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37F4C3-DCBC-4959-BE4C-7CDBE74DA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90EA5-EC82-4720-84E5-F806A1C8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4EA-FA5B-6346-AB25-2B60942E7FA8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6ACDA-A28A-46DB-B35F-AE036D8F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0B831-D407-4F1E-BBB5-EE03DDA1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3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2890-DEBB-4241-B56E-5C1B5AA1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A49F8-D194-4682-88AE-C400B3EBE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34CAF-4C00-4180-B115-A837AC92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1ED5-D409-BB41-A7ED-50E006D7FCD1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D9E1E-586B-4248-9D37-758498B6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4E99-5343-4951-AF7F-1CA56D61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2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16D832-8875-4B74-8705-BA22337DD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A658BD-03EF-4CDA-A49F-15C943B9B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5383E-896F-42DE-804D-B97F37CD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6539-B4CB-744A-9EE9-A9C12954CAC5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BF96E-CF36-4F12-8672-0246A278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5AF96-7280-4A52-B747-873FA0B3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10799-DAA3-441B-9AC1-D4050DAC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103E9-E218-4C50-A7A5-1E82ECF7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56184-F3B1-49F7-8341-82A11E94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AD71-32A2-AC40-861D-25C55BE0DA7E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FCC80-9451-4C9E-902D-55851871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85F0C-1328-40A7-8FDF-6E01DA71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53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3BC4D-60CE-424D-A3ED-26D26754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EFC6F-5C8B-4B15-A9D5-66ED72892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FCDC6-D592-41AF-A5FC-4E8EDA4F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488C-54AD-834B-823F-A616ABA33E98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05FF5-F7C4-4B5F-BCEF-10FB4CFE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A4A73-2ADB-4291-8424-507F15A8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3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CE710-CF75-449C-8C03-355575D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15D29-5905-47DD-8DCC-A0F6C009F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402E5-D4F4-413D-BE42-D95A5A54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23C76E-5C43-41E2-B9CA-96AAA09B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362-D2A2-724F-9BB8-605DEE80F7CC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DE653-1518-46DF-AF4B-A6D31EBC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3A78E8-EDA7-47EC-8DDA-75A875F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3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1D64F-F246-46C4-9E1F-B6C520BB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706A44-05A2-4555-9076-1542DA12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CD1D8-CA26-41F8-B577-98BFEB5E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753BE3-8689-42C7-BCEF-52D5029A8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53919-E153-456E-9431-8DACB7539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E48483-55AC-4516-BD19-9FA0D8F8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DFA6-6D03-A34F-80AB-73A59B8FC121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521996-3764-4923-B62B-28075388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B2BF5F-A7FB-4D10-B2C8-1EAD1A6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34D70-4E9F-4565-B940-92CFD477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91A519-ECC5-40BB-BED9-5DB982A7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3F69-EBA1-5E4D-95E3-A819B17F3B41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E028C-C61A-4204-A0C4-B85E208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7DC9D4-440D-47EA-98A8-224BAFDA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2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6E9E7-F389-4AA2-A021-9B83A8FA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9124-0B6C-FB45-B2ED-1A08EBA4DA66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E2EF16-17A4-4D09-A2E4-CD4E6CAF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5650F-F73E-474D-854A-2A205A93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1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DFC0-5AFC-4FA9-9F1F-F9FA0BE7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07176-ECA0-4758-89E3-30147EBF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C1ADCB-59DF-4F35-B6BC-662853FC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DC1C8-DC8E-4FBF-8AAE-5AF54EEE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19C6-E440-AC4E-8BA5-785C0D10F009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5B9CF-5C61-468F-B900-C61A2D15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8920F9-5C8B-40E5-B009-81459F96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1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42A7D-7EF4-4957-B3BC-13632494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407299-8800-4C0F-B239-FAA3EC8D6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3FF96-4176-42A8-A003-531EC0B4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3B613-FE38-44E4-B1C4-C663BFDB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9BCE-9AF1-5345-ACD7-9655D26023BE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9475B-E5A9-4F2D-BC09-C6E36A8F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2B018F-24CA-4D7A-B539-149C3DF8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F19709-4647-44DA-875E-DC419C74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5A7028-CD88-404E-A2BC-4C420B25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69E37-FEE6-471C-AAA6-F55A2AB4E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4406A-9135-3A44-9C71-D862A9EAB12E}" type="datetime1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E4451-7FE9-4E92-BC73-5BFB5B8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78EAB-87D1-4853-873F-863757A0A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2A33B4-105A-4E59-8990-0FEADA94D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3" y="846062"/>
            <a:ext cx="11948985" cy="28324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BB0E29-2D2C-4AF2-833D-29E7CB79BE3C}"/>
              </a:ext>
            </a:extLst>
          </p:cNvPr>
          <p:cNvSpPr txBox="1"/>
          <p:nvPr/>
        </p:nvSpPr>
        <p:spPr>
          <a:xfrm>
            <a:off x="2439077" y="6239262"/>
            <a:ext cx="731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38 th International Conference on Machine Learning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PMLR 139, 2021.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B9C6FB-F3A8-40AB-A8F4-360E05241EB8}"/>
              </a:ext>
            </a:extLst>
          </p:cNvPr>
          <p:cNvSpPr txBox="1"/>
          <p:nvPr/>
        </p:nvSpPr>
        <p:spPr>
          <a:xfrm>
            <a:off x="4628662" y="4595728"/>
            <a:ext cx="2934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Xiujie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4051F5-C189-6644-9501-78245EA85E91}"/>
              </a:ext>
            </a:extLst>
          </p:cNvPr>
          <p:cNvSpPr/>
          <p:nvPr/>
        </p:nvSpPr>
        <p:spPr>
          <a:xfrm>
            <a:off x="241413" y="846062"/>
            <a:ext cx="7261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 the requirement for labeled data?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ED550-F5C7-7440-AE7C-13E19FFC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01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dirty="0"/>
              <a:t> </a:t>
            </a:r>
            <a:endParaRPr lang="en" altLang="zh-CN" sz="2400" dirty="0"/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b="1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41DA34-AD82-1243-887A-B5CD65EB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10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69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95B3B6-FC9D-4A92-9E8F-1CBAA5D3FCFC}"/>
                  </a:ext>
                </a:extLst>
              </p:cNvPr>
              <p:cNvSpPr txBox="1"/>
              <p:nvPr/>
            </p:nvSpPr>
            <p:spPr>
              <a:xfrm>
                <a:off x="489251" y="965404"/>
                <a:ext cx="9726804" cy="536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Tuing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pre-trained model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sup>
                    </m:sSubSup>
                  </m:oMath>
                </a14:m>
                <a:endParaRPr lang="e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:endParaRPr lang="en-US" altLang="zh-CN" sz="2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obstacles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onfirmation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 Group Contrast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(PGC)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odel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hift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nifying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Sharing.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95B3B6-FC9D-4A92-9E8F-1CBAA5D3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51" y="965404"/>
                <a:ext cx="9726804" cy="5363520"/>
              </a:xfrm>
              <a:prstGeom prst="rect">
                <a:avLst/>
              </a:prstGeom>
              <a:blipFill>
                <a:blip r:embed="rId2"/>
                <a:stretch>
                  <a:fillRect l="-782" t="-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Numbers, study, number, two, green, 2 icon - Free download">
            <a:extLst>
              <a:ext uri="{FF2B5EF4-FFF2-40B4-BE49-F238E27FC236}">
                <a16:creationId xmlns:a16="http://schemas.microsoft.com/office/drawing/2014/main" id="{CBB4C062-5C1A-2645-8DA4-188EA4FC4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3" y="3831829"/>
            <a:ext cx="584457" cy="5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 Number Png Photo - Purple Number 3 Transparent, Png Download - kindpng">
            <a:extLst>
              <a:ext uri="{FF2B5EF4-FFF2-40B4-BE49-F238E27FC236}">
                <a16:creationId xmlns:a16="http://schemas.microsoft.com/office/drawing/2014/main" id="{4A64FAB0-85E7-484B-86D0-1041DBED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2" y="893295"/>
            <a:ext cx="462021" cy="6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umbers, study, number, two, green, 2 icon - Free download">
            <a:extLst>
              <a:ext uri="{FF2B5EF4-FFF2-40B4-BE49-F238E27FC236}">
                <a16:creationId xmlns:a16="http://schemas.microsoft.com/office/drawing/2014/main" id="{EFE4EEEA-8C93-614D-AF36-BF2B92E99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28" y="3831828"/>
            <a:ext cx="584457" cy="5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70732-5D81-1D47-929F-7BC1709F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11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48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306E1B9E-6BAC-6F47-90F6-E83E6269E50E}"/>
              </a:ext>
            </a:extLst>
          </p:cNvPr>
          <p:cNvSpPr/>
          <p:nvPr/>
        </p:nvSpPr>
        <p:spPr>
          <a:xfrm>
            <a:off x="489250" y="3283204"/>
            <a:ext cx="4656188" cy="29778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EAD4782-B8E8-9F41-8988-8A3733367F0B}"/>
              </a:ext>
            </a:extLst>
          </p:cNvPr>
          <p:cNvSpPr/>
          <p:nvPr/>
        </p:nvSpPr>
        <p:spPr>
          <a:xfrm>
            <a:off x="449072" y="1207640"/>
            <a:ext cx="4696366" cy="1572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Group Contrast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Bias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7A900-FF14-C741-8958-D65AB4AD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0" y="3706477"/>
            <a:ext cx="4270361" cy="2450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F6183D-0537-084E-B22F-404361DA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5" y="1784801"/>
            <a:ext cx="4534813" cy="793746"/>
          </a:xfrm>
          <a:prstGeom prst="rect">
            <a:avLst/>
          </a:prstGeom>
        </p:spPr>
      </p:pic>
      <p:sp>
        <p:nvSpPr>
          <p:cNvPr id="11" name="箭头: 下 3">
            <a:extLst>
              <a:ext uri="{FF2B5EF4-FFF2-40B4-BE49-F238E27FC236}">
                <a16:creationId xmlns:a16="http://schemas.microsoft.com/office/drawing/2014/main" id="{C37FBF69-CBF3-6342-B762-7C3EF6B679DB}"/>
              </a:ext>
            </a:extLst>
          </p:cNvPr>
          <p:cNvSpPr/>
          <p:nvPr/>
        </p:nvSpPr>
        <p:spPr>
          <a:xfrm>
            <a:off x="2703255" y="2918595"/>
            <a:ext cx="188000" cy="256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D0FDD-7A1F-7245-8C75-94CF5F553421}"/>
              </a:ext>
            </a:extLst>
          </p:cNvPr>
          <p:cNvSpPr/>
          <p:nvPr/>
        </p:nvSpPr>
        <p:spPr>
          <a:xfrm>
            <a:off x="537995" y="1369799"/>
            <a:ext cx="139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0E75A2-5BDB-0E4C-BC96-874AE6D1C7B6}"/>
              </a:ext>
            </a:extLst>
          </p:cNvPr>
          <p:cNvSpPr/>
          <p:nvPr/>
        </p:nvSpPr>
        <p:spPr>
          <a:xfrm>
            <a:off x="755673" y="3366429"/>
            <a:ext cx="139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62510F6-918F-1A49-9B68-B271103C7FE4}"/>
                  </a:ext>
                </a:extLst>
              </p:cNvPr>
              <p:cNvSpPr/>
              <p:nvPr/>
            </p:nvSpPr>
            <p:spPr>
              <a:xfrm>
                <a:off x="5877652" y="1871938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62510F6-918F-1A49-9B68-B271103C7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52" y="1871938"/>
                <a:ext cx="488260" cy="442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CD196CB-EEC2-7846-8A13-1FCAF4FBE348}"/>
              </a:ext>
            </a:extLst>
          </p:cNvPr>
          <p:cNvCxnSpPr>
            <a:cxnSpLocks/>
          </p:cNvCxnSpPr>
          <p:nvPr/>
        </p:nvCxnSpPr>
        <p:spPr>
          <a:xfrm>
            <a:off x="5475652" y="1555525"/>
            <a:ext cx="0" cy="4577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4F1C9BB-8D4A-234D-9F3A-202D29DD4044}"/>
              </a:ext>
            </a:extLst>
          </p:cNvPr>
          <p:cNvSpPr/>
          <p:nvPr/>
        </p:nvSpPr>
        <p:spPr>
          <a:xfrm>
            <a:off x="6878305" y="1443989"/>
            <a:ext cx="1837559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8E0FBFF-629F-7B4E-8D41-E6B664D44BA5}"/>
              </a:ext>
            </a:extLst>
          </p:cNvPr>
          <p:cNvCxnSpPr>
            <a:cxnSpLocks/>
            <a:stCxn id="12" idx="7"/>
            <a:endCxn id="18" idx="1"/>
          </p:cNvCxnSpPr>
          <p:nvPr/>
        </p:nvCxnSpPr>
        <p:spPr>
          <a:xfrm flipV="1">
            <a:off x="6294408" y="1674822"/>
            <a:ext cx="583897" cy="261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F9551EB-C171-5545-B9E5-79F5FC8F11DF}"/>
              </a:ext>
            </a:extLst>
          </p:cNvPr>
          <p:cNvSpPr/>
          <p:nvPr/>
        </p:nvSpPr>
        <p:spPr>
          <a:xfrm>
            <a:off x="6878305" y="2170407"/>
            <a:ext cx="1837559" cy="46166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EFB6598-3F3C-7646-964B-9B412A105C0B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6294408" y="2249672"/>
            <a:ext cx="583897" cy="15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585E340-07E9-3C4D-9ADA-66F948D0DEE8}"/>
                  </a:ext>
                </a:extLst>
              </p:cNvPr>
              <p:cNvSpPr/>
              <p:nvPr/>
            </p:nvSpPr>
            <p:spPr>
              <a:xfrm>
                <a:off x="9299761" y="1443989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585E340-07E9-3C4D-9ADA-66F948D0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761" y="1443989"/>
                <a:ext cx="488260" cy="4425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2E5DC5B-932F-3C49-AA6B-C3A4E00637DA}"/>
              </a:ext>
            </a:extLst>
          </p:cNvPr>
          <p:cNvCxnSpPr>
            <a:cxnSpLocks/>
            <a:stCxn id="18" idx="3"/>
            <a:endCxn id="33" idx="2"/>
          </p:cNvCxnSpPr>
          <p:nvPr/>
        </p:nvCxnSpPr>
        <p:spPr>
          <a:xfrm flipV="1">
            <a:off x="8715864" y="1665261"/>
            <a:ext cx="583897" cy="9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9BFEEB5-5BF5-DB4A-82C8-16908FCF311D}"/>
                  </a:ext>
                </a:extLst>
              </p:cNvPr>
              <p:cNvSpPr/>
              <p:nvPr/>
            </p:nvSpPr>
            <p:spPr>
              <a:xfrm>
                <a:off x="9299761" y="2183896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9BFEEB5-5BF5-DB4A-82C8-16908FCF3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761" y="2183896"/>
                <a:ext cx="488260" cy="4425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F5EFEDE-6FE2-D044-BD0C-70F3B1066908}"/>
              </a:ext>
            </a:extLst>
          </p:cNvPr>
          <p:cNvCxnSpPr>
            <a:cxnSpLocks/>
            <a:stCxn id="23" idx="3"/>
            <a:endCxn id="39" idx="2"/>
          </p:cNvCxnSpPr>
          <p:nvPr/>
        </p:nvCxnSpPr>
        <p:spPr>
          <a:xfrm>
            <a:off x="8715864" y="2401240"/>
            <a:ext cx="583897" cy="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954CB422-0EDC-4E46-A7C0-B8AC344530D4}"/>
                  </a:ext>
                </a:extLst>
              </p:cNvPr>
              <p:cNvSpPr/>
              <p:nvPr/>
            </p:nvSpPr>
            <p:spPr>
              <a:xfrm>
                <a:off x="11109009" y="731805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954CB422-0EDC-4E46-A7C0-B8AC34453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009" y="731805"/>
                <a:ext cx="488260" cy="4425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617A2292-628D-5E4D-8C42-C4C2E8715630}"/>
                  </a:ext>
                </a:extLst>
              </p:cNvPr>
              <p:cNvSpPr/>
              <p:nvPr/>
            </p:nvSpPr>
            <p:spPr>
              <a:xfrm>
                <a:off x="11381450" y="1486801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617A2292-628D-5E4D-8C42-C4C2E8715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450" y="1486801"/>
                <a:ext cx="488260" cy="4425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2D23A11-43DB-7A42-95DA-5837DF714FE2}"/>
                  </a:ext>
                </a:extLst>
              </p:cNvPr>
              <p:cNvSpPr/>
              <p:nvPr/>
            </p:nvSpPr>
            <p:spPr>
              <a:xfrm>
                <a:off x="11109009" y="2712024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2D23A11-43DB-7A42-95DA-5837DF714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009" y="2712024"/>
                <a:ext cx="488260" cy="44254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CB01F6FF-D0D4-2545-ACA5-6E306CAFEA7E}"/>
              </a:ext>
            </a:extLst>
          </p:cNvPr>
          <p:cNvCxnSpPr>
            <a:stCxn id="33" idx="4"/>
            <a:endCxn id="39" idx="0"/>
          </p:cNvCxnSpPr>
          <p:nvPr/>
        </p:nvCxnSpPr>
        <p:spPr>
          <a:xfrm>
            <a:off x="9543891" y="1886532"/>
            <a:ext cx="0" cy="29736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2378AA71-90EC-044D-B31D-1C0043FCAF15}"/>
              </a:ext>
            </a:extLst>
          </p:cNvPr>
          <p:cNvCxnSpPr>
            <a:cxnSpLocks/>
            <a:stCxn id="33" idx="7"/>
            <a:endCxn id="44" idx="2"/>
          </p:cNvCxnSpPr>
          <p:nvPr/>
        </p:nvCxnSpPr>
        <p:spPr>
          <a:xfrm flipV="1">
            <a:off x="9716517" y="953077"/>
            <a:ext cx="1392492" cy="555721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36F6F0D6-4627-B940-AF4B-C4DC2402C224}"/>
              </a:ext>
            </a:extLst>
          </p:cNvPr>
          <p:cNvCxnSpPr>
            <a:cxnSpLocks/>
            <a:stCxn id="33" idx="6"/>
            <a:endCxn id="46" idx="2"/>
          </p:cNvCxnSpPr>
          <p:nvPr/>
        </p:nvCxnSpPr>
        <p:spPr>
          <a:xfrm>
            <a:off x="9788021" y="1665261"/>
            <a:ext cx="1593429" cy="4281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D444705F-3F6E-F646-A4C7-C9054D1D76B0}"/>
              </a:ext>
            </a:extLst>
          </p:cNvPr>
          <p:cNvCxnSpPr>
            <a:cxnSpLocks/>
            <a:stCxn id="33" idx="5"/>
            <a:endCxn id="47" idx="2"/>
          </p:cNvCxnSpPr>
          <p:nvPr/>
        </p:nvCxnSpPr>
        <p:spPr>
          <a:xfrm>
            <a:off x="9716517" y="1821723"/>
            <a:ext cx="1392492" cy="1111573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15FB975-E7BD-034C-8FA7-E52385854BD4}"/>
                  </a:ext>
                </a:extLst>
              </p:cNvPr>
              <p:cNvSpPr/>
              <p:nvPr/>
            </p:nvSpPr>
            <p:spPr>
              <a:xfrm>
                <a:off x="5796757" y="5312711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15FB975-E7BD-034C-8FA7-E52385854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757" y="5312711"/>
                <a:ext cx="488260" cy="4425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圆角矩形 61">
            <a:extLst>
              <a:ext uri="{FF2B5EF4-FFF2-40B4-BE49-F238E27FC236}">
                <a16:creationId xmlns:a16="http://schemas.microsoft.com/office/drawing/2014/main" id="{0236D6F6-F109-DB40-B1CE-AA883BB811A0}"/>
              </a:ext>
            </a:extLst>
          </p:cNvPr>
          <p:cNvSpPr/>
          <p:nvPr/>
        </p:nvSpPr>
        <p:spPr>
          <a:xfrm>
            <a:off x="6797410" y="4884762"/>
            <a:ext cx="1837559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56E071B-A532-AE4A-B005-E985985926F4}"/>
              </a:ext>
            </a:extLst>
          </p:cNvPr>
          <p:cNvCxnSpPr>
            <a:cxnSpLocks/>
            <a:stCxn id="61" idx="7"/>
            <a:endCxn id="62" idx="1"/>
          </p:cNvCxnSpPr>
          <p:nvPr/>
        </p:nvCxnSpPr>
        <p:spPr>
          <a:xfrm flipV="1">
            <a:off x="6213513" y="5115595"/>
            <a:ext cx="583897" cy="261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E527F758-AFC2-A84C-8647-DDE1BE78BCEC}"/>
              </a:ext>
            </a:extLst>
          </p:cNvPr>
          <p:cNvSpPr/>
          <p:nvPr/>
        </p:nvSpPr>
        <p:spPr>
          <a:xfrm>
            <a:off x="6797410" y="5611180"/>
            <a:ext cx="1837559" cy="46166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D6ECE99-E30A-1342-8A70-A8AF920C4D79}"/>
              </a:ext>
            </a:extLst>
          </p:cNvPr>
          <p:cNvCxnSpPr>
            <a:cxnSpLocks/>
            <a:stCxn id="61" idx="5"/>
            <a:endCxn id="64" idx="1"/>
          </p:cNvCxnSpPr>
          <p:nvPr/>
        </p:nvCxnSpPr>
        <p:spPr>
          <a:xfrm>
            <a:off x="6213513" y="5690445"/>
            <a:ext cx="583897" cy="15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7A63BFE-510F-5446-BC9D-10A0C5EB5BC0}"/>
                  </a:ext>
                </a:extLst>
              </p:cNvPr>
              <p:cNvSpPr/>
              <p:nvPr/>
            </p:nvSpPr>
            <p:spPr>
              <a:xfrm>
                <a:off x="9218866" y="4884762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7A63BFE-510F-5446-BC9D-10A0C5EB5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866" y="4884762"/>
                <a:ext cx="488260" cy="442543"/>
              </a:xfrm>
              <a:prstGeom prst="ellipse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067EA96F-969F-A940-8EF3-E9C00278971F}"/>
              </a:ext>
            </a:extLst>
          </p:cNvPr>
          <p:cNvCxnSpPr>
            <a:cxnSpLocks/>
            <a:stCxn id="62" idx="3"/>
            <a:endCxn id="66" idx="2"/>
          </p:cNvCxnSpPr>
          <p:nvPr/>
        </p:nvCxnSpPr>
        <p:spPr>
          <a:xfrm flipV="1">
            <a:off x="8634969" y="5106034"/>
            <a:ext cx="583897" cy="9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5A8345B-5B4F-C844-8279-C812912F4499}"/>
                  </a:ext>
                </a:extLst>
              </p:cNvPr>
              <p:cNvSpPr/>
              <p:nvPr/>
            </p:nvSpPr>
            <p:spPr>
              <a:xfrm>
                <a:off x="9218866" y="5624669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5A8345B-5B4F-C844-8279-C812912F4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866" y="5624669"/>
                <a:ext cx="488260" cy="44254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CEBD721-E758-1E44-A06A-DD57F654715F}"/>
              </a:ext>
            </a:extLst>
          </p:cNvPr>
          <p:cNvCxnSpPr>
            <a:cxnSpLocks/>
            <a:stCxn id="64" idx="3"/>
            <a:endCxn id="68" idx="2"/>
          </p:cNvCxnSpPr>
          <p:nvPr/>
        </p:nvCxnSpPr>
        <p:spPr>
          <a:xfrm>
            <a:off x="8634969" y="5842013"/>
            <a:ext cx="583897" cy="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9758B9F-F4AB-824D-A013-E209FC5336CC}"/>
                  </a:ext>
                </a:extLst>
              </p:cNvPr>
              <p:cNvSpPr/>
              <p:nvPr/>
            </p:nvSpPr>
            <p:spPr>
              <a:xfrm>
                <a:off x="11353139" y="3587927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9758B9F-F4AB-824D-A013-E209FC533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39" y="3587927"/>
                <a:ext cx="488260" cy="442543"/>
              </a:xfrm>
              <a:prstGeom prst="ellipse">
                <a:avLst/>
              </a:prstGeom>
              <a:blipFill>
                <a:blip r:embed="rId13"/>
                <a:stretch>
                  <a:fillRect l="-5000" b="-8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3DA98516-D215-A045-AA13-627CA652309A}"/>
              </a:ext>
            </a:extLst>
          </p:cNvPr>
          <p:cNvCxnSpPr>
            <a:stCxn id="66" idx="4"/>
            <a:endCxn id="68" idx="0"/>
          </p:cNvCxnSpPr>
          <p:nvPr/>
        </p:nvCxnSpPr>
        <p:spPr>
          <a:xfrm>
            <a:off x="9462996" y="5327305"/>
            <a:ext cx="0" cy="29736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0B356C1-3945-934C-B8E8-0F9B919BE973}"/>
              </a:ext>
            </a:extLst>
          </p:cNvPr>
          <p:cNvCxnSpPr>
            <a:cxnSpLocks/>
            <a:stCxn id="66" idx="7"/>
            <a:endCxn id="70" idx="2"/>
          </p:cNvCxnSpPr>
          <p:nvPr/>
        </p:nvCxnSpPr>
        <p:spPr>
          <a:xfrm flipV="1">
            <a:off x="9635622" y="3809199"/>
            <a:ext cx="1717517" cy="114037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40A6C2C8-5C4E-E047-BF67-2D340C50EACE}"/>
              </a:ext>
            </a:extLst>
          </p:cNvPr>
          <p:cNvCxnSpPr>
            <a:cxnSpLocks/>
            <a:stCxn id="66" idx="6"/>
            <a:endCxn id="77" idx="2"/>
          </p:cNvCxnSpPr>
          <p:nvPr/>
        </p:nvCxnSpPr>
        <p:spPr>
          <a:xfrm flipV="1">
            <a:off x="9707126" y="5057262"/>
            <a:ext cx="1751494" cy="4877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A2E9351D-1AD4-7B47-8A18-D93055186456}"/>
              </a:ext>
            </a:extLst>
          </p:cNvPr>
          <p:cNvCxnSpPr>
            <a:cxnSpLocks/>
            <a:stCxn id="66" idx="5"/>
            <a:endCxn id="79" idx="2"/>
          </p:cNvCxnSpPr>
          <p:nvPr/>
        </p:nvCxnSpPr>
        <p:spPr>
          <a:xfrm>
            <a:off x="9635622" y="5262496"/>
            <a:ext cx="1736608" cy="109160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10A8ECE1-28A5-6542-945D-119FEC0412E8}"/>
                  </a:ext>
                </a:extLst>
              </p:cNvPr>
              <p:cNvSpPr/>
              <p:nvPr/>
            </p:nvSpPr>
            <p:spPr>
              <a:xfrm>
                <a:off x="11458620" y="4835990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10A8ECE1-28A5-6542-945D-119FEC041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620" y="4835990"/>
                <a:ext cx="488260" cy="442543"/>
              </a:xfrm>
              <a:prstGeom prst="ellipse">
                <a:avLst/>
              </a:prstGeom>
              <a:blipFill>
                <a:blip r:embed="rId14"/>
                <a:stretch>
                  <a:fillRect l="-2439" b="-54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D3EC7B07-3DB3-504E-9ADB-6F4A2F9890DF}"/>
                  </a:ext>
                </a:extLst>
              </p:cNvPr>
              <p:cNvSpPr/>
              <p:nvPr/>
            </p:nvSpPr>
            <p:spPr>
              <a:xfrm>
                <a:off x="11372230" y="6132826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D3EC7B07-3DB3-504E-9ADB-6F4A2F989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230" y="6132826"/>
                <a:ext cx="488260" cy="442543"/>
              </a:xfrm>
              <a:prstGeom prst="ellipse">
                <a:avLst/>
              </a:prstGeom>
              <a:blipFill>
                <a:blip r:embed="rId15"/>
                <a:stretch>
                  <a:fillRect l="-7500" b="-54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1973265-5793-A94F-B481-5209DC58D9FB}"/>
                  </a:ext>
                </a:extLst>
              </p:cNvPr>
              <p:cNvSpPr/>
              <p:nvPr/>
            </p:nvSpPr>
            <p:spPr>
              <a:xfrm>
                <a:off x="8659102" y="4429481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1973265-5793-A94F-B481-5209DC58D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102" y="4429481"/>
                <a:ext cx="488260" cy="44254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7FCB71CF-6901-3B4F-80D9-E124E5CF53B6}"/>
                  </a:ext>
                </a:extLst>
              </p:cNvPr>
              <p:cNvSpPr/>
              <p:nvPr/>
            </p:nvSpPr>
            <p:spPr>
              <a:xfrm>
                <a:off x="9299761" y="4220947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7FCB71CF-6901-3B4F-80D9-E124E5CF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761" y="4220947"/>
                <a:ext cx="488260" cy="44254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50D411A6-7028-A548-81F0-5A63705FD27D}"/>
              </a:ext>
            </a:extLst>
          </p:cNvPr>
          <p:cNvCxnSpPr>
            <a:cxnSpLocks/>
            <a:stCxn id="82" idx="5"/>
            <a:endCxn id="66" idx="1"/>
          </p:cNvCxnSpPr>
          <p:nvPr/>
        </p:nvCxnSpPr>
        <p:spPr>
          <a:xfrm>
            <a:off x="9075858" y="4807215"/>
            <a:ext cx="214512" cy="14235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07E775A4-80D2-2245-BCE2-FD9AF18753A6}"/>
              </a:ext>
            </a:extLst>
          </p:cNvPr>
          <p:cNvCxnSpPr>
            <a:cxnSpLocks/>
            <a:stCxn id="83" idx="4"/>
            <a:endCxn id="66" idx="0"/>
          </p:cNvCxnSpPr>
          <p:nvPr/>
        </p:nvCxnSpPr>
        <p:spPr>
          <a:xfrm flipH="1">
            <a:off x="9462996" y="4663490"/>
            <a:ext cx="80895" cy="22127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D60457D7-F9DF-4646-85F5-15BD0D785A47}"/>
                  </a:ext>
                </a:extLst>
              </p:cNvPr>
              <p:cNvSpPr/>
              <p:nvPr/>
            </p:nvSpPr>
            <p:spPr>
              <a:xfrm>
                <a:off x="10022788" y="4965549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D60457D7-F9DF-4646-85F5-15BD0D785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788" y="4965549"/>
                <a:ext cx="488260" cy="442543"/>
              </a:xfrm>
              <a:prstGeom prst="ellipse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68C97AC5-1263-EB47-ADC0-734F6BB262C3}"/>
              </a:ext>
            </a:extLst>
          </p:cNvPr>
          <p:cNvCxnSpPr>
            <a:cxnSpLocks/>
            <a:stCxn id="66" idx="6"/>
            <a:endCxn id="93" idx="2"/>
          </p:cNvCxnSpPr>
          <p:nvPr/>
        </p:nvCxnSpPr>
        <p:spPr>
          <a:xfrm>
            <a:off x="9707126" y="5106034"/>
            <a:ext cx="315662" cy="8078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4F7CA2-BC72-0C4A-836E-A9A1AD3A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12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51" name="箭头: 下 3">
            <a:extLst>
              <a:ext uri="{FF2B5EF4-FFF2-40B4-BE49-F238E27FC236}">
                <a16:creationId xmlns:a16="http://schemas.microsoft.com/office/drawing/2014/main" id="{3539C8CB-C626-2441-B030-9E86BE49D78C}"/>
              </a:ext>
            </a:extLst>
          </p:cNvPr>
          <p:cNvSpPr/>
          <p:nvPr/>
        </p:nvSpPr>
        <p:spPr>
          <a:xfrm>
            <a:off x="8060050" y="2918595"/>
            <a:ext cx="188000" cy="256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3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306E1B9E-6BAC-6F47-90F6-E83E6269E50E}"/>
              </a:ext>
            </a:extLst>
          </p:cNvPr>
          <p:cNvSpPr/>
          <p:nvPr/>
        </p:nvSpPr>
        <p:spPr>
          <a:xfrm>
            <a:off x="320574" y="1037152"/>
            <a:ext cx="4656188" cy="29778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Group Contrast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Bias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7A900-FF14-C741-8958-D65AB4AD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7" y="1460425"/>
            <a:ext cx="4184908" cy="240117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C0E75A2-5BDB-0E4C-BC96-874AE6D1C7B6}"/>
              </a:ext>
            </a:extLst>
          </p:cNvPr>
          <p:cNvSpPr/>
          <p:nvPr/>
        </p:nvSpPr>
        <p:spPr>
          <a:xfrm>
            <a:off x="586997" y="1120377"/>
            <a:ext cx="139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15FB975-E7BD-034C-8FA7-E52385854BD4}"/>
                  </a:ext>
                </a:extLst>
              </p:cNvPr>
              <p:cNvSpPr/>
              <p:nvPr/>
            </p:nvSpPr>
            <p:spPr>
              <a:xfrm>
                <a:off x="5628081" y="3066659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15FB975-E7BD-034C-8FA7-E52385854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81" y="3066659"/>
                <a:ext cx="488260" cy="4425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圆角矩形 61">
            <a:extLst>
              <a:ext uri="{FF2B5EF4-FFF2-40B4-BE49-F238E27FC236}">
                <a16:creationId xmlns:a16="http://schemas.microsoft.com/office/drawing/2014/main" id="{0236D6F6-F109-DB40-B1CE-AA883BB811A0}"/>
              </a:ext>
            </a:extLst>
          </p:cNvPr>
          <p:cNvSpPr/>
          <p:nvPr/>
        </p:nvSpPr>
        <p:spPr>
          <a:xfrm>
            <a:off x="6628734" y="2638710"/>
            <a:ext cx="1837559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56E071B-A532-AE4A-B005-E985985926F4}"/>
              </a:ext>
            </a:extLst>
          </p:cNvPr>
          <p:cNvCxnSpPr>
            <a:cxnSpLocks/>
            <a:stCxn id="61" idx="7"/>
            <a:endCxn id="62" idx="1"/>
          </p:cNvCxnSpPr>
          <p:nvPr/>
        </p:nvCxnSpPr>
        <p:spPr>
          <a:xfrm flipV="1">
            <a:off x="6044837" y="2869543"/>
            <a:ext cx="583897" cy="261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E527F758-AFC2-A84C-8647-DDE1BE78BCEC}"/>
              </a:ext>
            </a:extLst>
          </p:cNvPr>
          <p:cNvSpPr/>
          <p:nvPr/>
        </p:nvSpPr>
        <p:spPr>
          <a:xfrm>
            <a:off x="6628734" y="3365128"/>
            <a:ext cx="1837559" cy="46166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D6ECE99-E30A-1342-8A70-A8AF920C4D79}"/>
              </a:ext>
            </a:extLst>
          </p:cNvPr>
          <p:cNvCxnSpPr>
            <a:cxnSpLocks/>
            <a:stCxn id="61" idx="5"/>
            <a:endCxn id="64" idx="1"/>
          </p:cNvCxnSpPr>
          <p:nvPr/>
        </p:nvCxnSpPr>
        <p:spPr>
          <a:xfrm>
            <a:off x="6044837" y="3444393"/>
            <a:ext cx="583897" cy="15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7A63BFE-510F-5446-BC9D-10A0C5EB5BC0}"/>
                  </a:ext>
                </a:extLst>
              </p:cNvPr>
              <p:cNvSpPr/>
              <p:nvPr/>
            </p:nvSpPr>
            <p:spPr>
              <a:xfrm>
                <a:off x="9050190" y="2638710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7A63BFE-510F-5446-BC9D-10A0C5EB5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90" y="2638710"/>
                <a:ext cx="488260" cy="442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067EA96F-969F-A940-8EF3-E9C00278971F}"/>
              </a:ext>
            </a:extLst>
          </p:cNvPr>
          <p:cNvCxnSpPr>
            <a:cxnSpLocks/>
            <a:stCxn id="62" idx="3"/>
            <a:endCxn id="66" idx="2"/>
          </p:cNvCxnSpPr>
          <p:nvPr/>
        </p:nvCxnSpPr>
        <p:spPr>
          <a:xfrm flipV="1">
            <a:off x="8466293" y="2859982"/>
            <a:ext cx="583897" cy="9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5A8345B-5B4F-C844-8279-C812912F4499}"/>
                  </a:ext>
                </a:extLst>
              </p:cNvPr>
              <p:cNvSpPr/>
              <p:nvPr/>
            </p:nvSpPr>
            <p:spPr>
              <a:xfrm>
                <a:off x="9050190" y="3378617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5A8345B-5B4F-C844-8279-C812912F4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90" y="3378617"/>
                <a:ext cx="488260" cy="4425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CEBD721-E758-1E44-A06A-DD57F654715F}"/>
              </a:ext>
            </a:extLst>
          </p:cNvPr>
          <p:cNvCxnSpPr>
            <a:cxnSpLocks/>
            <a:stCxn id="64" idx="3"/>
            <a:endCxn id="68" idx="2"/>
          </p:cNvCxnSpPr>
          <p:nvPr/>
        </p:nvCxnSpPr>
        <p:spPr>
          <a:xfrm>
            <a:off x="8466293" y="3595961"/>
            <a:ext cx="583897" cy="3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9758B9F-F4AB-824D-A013-E209FC5336CC}"/>
                  </a:ext>
                </a:extLst>
              </p:cNvPr>
              <p:cNvSpPr/>
              <p:nvPr/>
            </p:nvSpPr>
            <p:spPr>
              <a:xfrm>
                <a:off x="11184463" y="1341875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9758B9F-F4AB-824D-A013-E209FC533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463" y="1341875"/>
                <a:ext cx="488260" cy="442543"/>
              </a:xfrm>
              <a:prstGeom prst="ellipse">
                <a:avLst/>
              </a:prstGeom>
              <a:blipFill>
                <a:blip r:embed="rId6"/>
                <a:stretch>
                  <a:fillRect l="-5000" b="-54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3DA98516-D215-A045-AA13-627CA652309A}"/>
              </a:ext>
            </a:extLst>
          </p:cNvPr>
          <p:cNvCxnSpPr>
            <a:stCxn id="66" idx="4"/>
            <a:endCxn id="68" idx="0"/>
          </p:cNvCxnSpPr>
          <p:nvPr/>
        </p:nvCxnSpPr>
        <p:spPr>
          <a:xfrm>
            <a:off x="9294320" y="3081253"/>
            <a:ext cx="0" cy="29736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0B356C1-3945-934C-B8E8-0F9B919BE973}"/>
              </a:ext>
            </a:extLst>
          </p:cNvPr>
          <p:cNvCxnSpPr>
            <a:cxnSpLocks/>
            <a:stCxn id="66" idx="7"/>
            <a:endCxn id="70" idx="2"/>
          </p:cNvCxnSpPr>
          <p:nvPr/>
        </p:nvCxnSpPr>
        <p:spPr>
          <a:xfrm flipV="1">
            <a:off x="9466946" y="1563147"/>
            <a:ext cx="1717517" cy="114037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40A6C2C8-5C4E-E047-BF67-2D340C50EACE}"/>
              </a:ext>
            </a:extLst>
          </p:cNvPr>
          <p:cNvCxnSpPr>
            <a:cxnSpLocks/>
            <a:stCxn id="66" idx="6"/>
            <a:endCxn id="77" idx="2"/>
          </p:cNvCxnSpPr>
          <p:nvPr/>
        </p:nvCxnSpPr>
        <p:spPr>
          <a:xfrm flipV="1">
            <a:off x="9538450" y="2811210"/>
            <a:ext cx="1751494" cy="4877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A2E9351D-1AD4-7B47-8A18-D93055186456}"/>
              </a:ext>
            </a:extLst>
          </p:cNvPr>
          <p:cNvCxnSpPr>
            <a:cxnSpLocks/>
            <a:stCxn id="66" idx="5"/>
            <a:endCxn id="79" idx="2"/>
          </p:cNvCxnSpPr>
          <p:nvPr/>
        </p:nvCxnSpPr>
        <p:spPr>
          <a:xfrm>
            <a:off x="9466946" y="3016444"/>
            <a:ext cx="1736608" cy="109160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10A8ECE1-28A5-6542-945D-119FEC0412E8}"/>
                  </a:ext>
                </a:extLst>
              </p:cNvPr>
              <p:cNvSpPr/>
              <p:nvPr/>
            </p:nvSpPr>
            <p:spPr>
              <a:xfrm>
                <a:off x="11289944" y="2589938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10A8ECE1-28A5-6542-945D-119FEC041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944" y="2589938"/>
                <a:ext cx="488260" cy="442543"/>
              </a:xfrm>
              <a:prstGeom prst="ellipse">
                <a:avLst/>
              </a:prstGeom>
              <a:blipFill>
                <a:blip r:embed="rId7"/>
                <a:stretch>
                  <a:fillRect l="-5000" b="-54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D3EC7B07-3DB3-504E-9ADB-6F4A2F9890DF}"/>
                  </a:ext>
                </a:extLst>
              </p:cNvPr>
              <p:cNvSpPr/>
              <p:nvPr/>
            </p:nvSpPr>
            <p:spPr>
              <a:xfrm>
                <a:off x="11203554" y="3886774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D3EC7B07-3DB3-504E-9ADB-6F4A2F989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554" y="3886774"/>
                <a:ext cx="488260" cy="442543"/>
              </a:xfrm>
              <a:prstGeom prst="ellipse">
                <a:avLst/>
              </a:prstGeom>
              <a:blipFill>
                <a:blip r:embed="rId8"/>
                <a:stretch>
                  <a:fillRect l="-4878" b="-810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1973265-5793-A94F-B481-5209DC58D9FB}"/>
                  </a:ext>
                </a:extLst>
              </p:cNvPr>
              <p:cNvSpPr/>
              <p:nvPr/>
            </p:nvSpPr>
            <p:spPr>
              <a:xfrm>
                <a:off x="8490426" y="2183429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1973265-5793-A94F-B481-5209DC58D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426" y="2183429"/>
                <a:ext cx="488260" cy="44254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7FCB71CF-6901-3B4F-80D9-E124E5CF53B6}"/>
                  </a:ext>
                </a:extLst>
              </p:cNvPr>
              <p:cNvSpPr/>
              <p:nvPr/>
            </p:nvSpPr>
            <p:spPr>
              <a:xfrm>
                <a:off x="9131085" y="1974895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7FCB71CF-6901-3B4F-80D9-E124E5CF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085" y="1974895"/>
                <a:ext cx="488260" cy="4425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50D411A6-7028-A548-81F0-5A63705FD27D}"/>
              </a:ext>
            </a:extLst>
          </p:cNvPr>
          <p:cNvCxnSpPr>
            <a:cxnSpLocks/>
            <a:stCxn id="82" idx="5"/>
            <a:endCxn id="66" idx="1"/>
          </p:cNvCxnSpPr>
          <p:nvPr/>
        </p:nvCxnSpPr>
        <p:spPr>
          <a:xfrm>
            <a:off x="8907182" y="2561163"/>
            <a:ext cx="214512" cy="14235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07E775A4-80D2-2245-BCE2-FD9AF18753A6}"/>
              </a:ext>
            </a:extLst>
          </p:cNvPr>
          <p:cNvCxnSpPr>
            <a:cxnSpLocks/>
            <a:stCxn id="83" idx="4"/>
            <a:endCxn id="66" idx="0"/>
          </p:cNvCxnSpPr>
          <p:nvPr/>
        </p:nvCxnSpPr>
        <p:spPr>
          <a:xfrm flipH="1">
            <a:off x="9294320" y="2417438"/>
            <a:ext cx="80895" cy="22127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D60457D7-F9DF-4646-85F5-15BD0D785A47}"/>
                  </a:ext>
                </a:extLst>
              </p:cNvPr>
              <p:cNvSpPr/>
              <p:nvPr/>
            </p:nvSpPr>
            <p:spPr>
              <a:xfrm>
                <a:off x="9854112" y="2719497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D60457D7-F9DF-4646-85F5-15BD0D785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112" y="2719497"/>
                <a:ext cx="488260" cy="442543"/>
              </a:xfrm>
              <a:prstGeom prst="ellipse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68C97AC5-1263-EB47-ADC0-734F6BB262C3}"/>
              </a:ext>
            </a:extLst>
          </p:cNvPr>
          <p:cNvCxnSpPr>
            <a:cxnSpLocks/>
            <a:stCxn id="66" idx="6"/>
            <a:endCxn id="93" idx="2"/>
          </p:cNvCxnSpPr>
          <p:nvPr/>
        </p:nvCxnSpPr>
        <p:spPr>
          <a:xfrm>
            <a:off x="9538450" y="2859982"/>
            <a:ext cx="315662" cy="8078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AB21E74F-923C-924B-AC3E-DF6AA3FA0E31}"/>
              </a:ext>
            </a:extLst>
          </p:cNvPr>
          <p:cNvSpPr/>
          <p:nvPr/>
        </p:nvSpPr>
        <p:spPr>
          <a:xfrm>
            <a:off x="320574" y="4622753"/>
            <a:ext cx="116021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F9B2DC-4A85-F34E-A532-482A78FE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13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4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nifying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E6228F-9433-5643-A873-38FC35B68DF5}"/>
                  </a:ext>
                </a:extLst>
              </p:cNvPr>
              <p:cNvSpPr/>
              <p:nvPr/>
            </p:nvSpPr>
            <p:spPr>
              <a:xfrm>
                <a:off x="489251" y="953079"/>
                <a:ext cx="1156662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Still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remember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mentioned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before?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unified form to fully exploit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better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scratch.</a:t>
                </a:r>
                <a:r>
                  <a:rPr lang="zh-CN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structure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alleviate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problem.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E6228F-9433-5643-A873-38FC35B68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51" y="953079"/>
                <a:ext cx="11566625" cy="1938992"/>
              </a:xfrm>
              <a:prstGeom prst="rect">
                <a:avLst/>
              </a:prstGeom>
              <a:blipFill>
                <a:blip r:embed="rId2"/>
                <a:stretch>
                  <a:fillRect l="-768" t="-1948" r="-768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92145DA-91DE-884C-82A0-20D2D437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3" y="3261401"/>
            <a:ext cx="4471597" cy="2702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875770-E9A5-2A4F-B186-BD91453B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51" y="3321100"/>
            <a:ext cx="4471598" cy="25833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719F5B-C4C5-914A-B708-6B393C10EF77}"/>
              </a:ext>
            </a:extLst>
          </p:cNvPr>
          <p:cNvSpPr/>
          <p:nvPr/>
        </p:nvSpPr>
        <p:spPr>
          <a:xfrm>
            <a:off x="2621594" y="5964196"/>
            <a:ext cx="1669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SimCLRv2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97CA88-45C2-1942-B890-BC4306BA6B98}"/>
              </a:ext>
            </a:extLst>
          </p:cNvPr>
          <p:cNvSpPr/>
          <p:nvPr/>
        </p:nvSpPr>
        <p:spPr>
          <a:xfrm>
            <a:off x="8023748" y="5939057"/>
            <a:ext cx="1517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Tunig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653F4-6E30-6E49-A955-02F2D58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14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7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0" y="128967"/>
            <a:ext cx="5606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0AC0FD0-3D42-9E41-AD77-748857D12041}"/>
                  </a:ext>
                </a:extLst>
              </p:cNvPr>
              <p:cNvSpPr/>
              <p:nvPr/>
            </p:nvSpPr>
            <p:spPr>
              <a:xfrm>
                <a:off x="527722" y="920711"/>
                <a:ext cx="4873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queue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across</a:t>
                </a:r>
                <a:r>
                  <a:rPr lang="zh-CN" alt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0AC0FD0-3D42-9E41-AD77-748857D12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22" y="920711"/>
                <a:ext cx="4873578" cy="461665"/>
              </a:xfrm>
              <a:prstGeom prst="rect">
                <a:avLst/>
              </a:prstGeom>
              <a:blipFill>
                <a:blip r:embed="rId2"/>
                <a:stretch>
                  <a:fillRect l="-1558" t="-10811" r="-1039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BE3D8CD-3C57-4C4E-8A5C-C6F1E8D9F5AF}"/>
              </a:ext>
            </a:extLst>
          </p:cNvPr>
          <p:cNvSpPr/>
          <p:nvPr/>
        </p:nvSpPr>
        <p:spPr>
          <a:xfrm>
            <a:off x="527722" y="1448415"/>
            <a:ext cx="4224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0F2CD-F292-4C40-B748-B2264523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23" y="1953411"/>
            <a:ext cx="4148377" cy="10845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E2597D-32F4-4F47-8E79-D68409C2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23" y="3379554"/>
            <a:ext cx="6678564" cy="7122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D96ECA7-157F-124C-8933-5952A5542E0D}"/>
              </a:ext>
            </a:extLst>
          </p:cNvPr>
          <p:cNvSpPr/>
          <p:nvPr/>
        </p:nvSpPr>
        <p:spPr>
          <a:xfrm>
            <a:off x="527722" y="2917889"/>
            <a:ext cx="3828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343275-4E7A-0647-9ED0-4A3E36F0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91" y="4170013"/>
            <a:ext cx="6745728" cy="25717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ED9BEE1-32DF-FB49-879F-5FB7D1E8EF0F}"/>
              </a:ext>
            </a:extLst>
          </p:cNvPr>
          <p:cNvSpPr/>
          <p:nvPr/>
        </p:nvSpPr>
        <p:spPr>
          <a:xfrm>
            <a:off x="7375519" y="4323753"/>
            <a:ext cx="4173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denotes a mapping function which assigns a newly-generated key to the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corresoping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queue according to its label or pseudo-label.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CA394-33AD-674B-B350-0B06C552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15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70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dirty="0"/>
              <a:t> </a:t>
            </a:r>
            <a:endParaRPr lang="en" altLang="zh-CN" sz="2400" dirty="0"/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b="1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3C4EAE-D513-9142-9CA7-2D30CBE7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16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683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500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A91B0D-5EFB-AB44-9CF1-C60D1209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5" y="1197830"/>
            <a:ext cx="5155898" cy="25854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3FA1D2-6845-5D4A-A5A3-6BEDCE52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09" y="3880383"/>
            <a:ext cx="5390752" cy="21534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D3DAD0-5CBA-654D-9C72-DDA26F372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1637393"/>
            <a:ext cx="5155898" cy="2165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E40C8-CB4A-4A42-97D5-548AEB27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01" y="1196499"/>
            <a:ext cx="5442499" cy="4408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E0333D-333C-4344-8FCF-E1F3C195D172}"/>
              </a:ext>
            </a:extLst>
          </p:cNvPr>
          <p:cNvSpPr/>
          <p:nvPr/>
        </p:nvSpPr>
        <p:spPr>
          <a:xfrm>
            <a:off x="489251" y="6086331"/>
            <a:ext cx="547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A67ABA-CF4C-7947-8B8F-BC68BD4832FC}"/>
              </a:ext>
            </a:extLst>
          </p:cNvPr>
          <p:cNvSpPr/>
          <p:nvPr/>
        </p:nvSpPr>
        <p:spPr>
          <a:xfrm>
            <a:off x="426647" y="819620"/>
            <a:ext cx="1164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(%) ↑ of Self-Tuning and various baselines on standard TL benchmarks (ResNet-50 pre-trained).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90D998-2DC2-6C45-BA92-26DC2B556F60}"/>
              </a:ext>
            </a:extLst>
          </p:cNvPr>
          <p:cNvSpPr/>
          <p:nvPr/>
        </p:nvSpPr>
        <p:spPr>
          <a:xfrm>
            <a:off x="5873201" y="378324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combination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SSL and TL methods nor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sequential form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labeled and unlabeled 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SimCLRv2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 satisfactory performance.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 outperforms its SSL and TL counterparts by sharp margins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 half of labeled data, Self-Tuning surpasses the fine-tuning method with full labels.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the target dataset is fully labeled, Self-Tuning seamlessly boils down to a competitive transfer learning method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C023F2-ADE4-DB48-994F-67C52F4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17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75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5852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3B99D8-6B97-D840-AECB-7D45E3CF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2" y="1710763"/>
            <a:ext cx="5394036" cy="3728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036903-E304-594E-9304-C80B1868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688"/>
            <a:ext cx="5852724" cy="23104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335B9E-B9C6-8B4F-B171-2EB61E7BB09F}"/>
              </a:ext>
            </a:extLst>
          </p:cNvPr>
          <p:cNvSpPr/>
          <p:nvPr/>
        </p:nvSpPr>
        <p:spPr>
          <a:xfrm>
            <a:off x="243276" y="992323"/>
            <a:ext cx="5758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rates (%) ↓ on standard SSL benchmark: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CIFAR-100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with only 400 labels, 2500 labels and 10000 labels.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1F3C23-9133-6844-9DA9-28421A7E9707}"/>
              </a:ext>
            </a:extLst>
          </p:cNvPr>
          <p:cNvSpPr/>
          <p:nvPr/>
        </p:nvSpPr>
        <p:spPr>
          <a:xfrm>
            <a:off x="6096000" y="9761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rates (%) ↓ on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CIFAR-100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with only 400 labels and a pre-trained EfficientNet-B2 model (CT: Co-Tuning; PL: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PseudoLabel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MT: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MeanTeacher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FM: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FixMatch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4590E3-5FBC-9842-976B-78AF2E27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18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31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477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5EB700-F079-EC41-9748-13F2AF6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28" y="1314229"/>
            <a:ext cx="6295925" cy="32249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11FB6B-3FC5-A74B-8B21-30123064A049}"/>
              </a:ext>
            </a:extLst>
          </p:cNvPr>
          <p:cNvSpPr/>
          <p:nvPr/>
        </p:nvSpPr>
        <p:spPr>
          <a:xfrm>
            <a:off x="938956" y="803343"/>
            <a:ext cx="10084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(%) ↑ with a typical unsupervised pre-trained model MoCov2 on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CUB-200-2011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BC14A3-ADFB-914B-A3D7-8E944092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19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2F5F6-F782-9349-9D67-7FB1397D0C1E}"/>
              </a:ext>
            </a:extLst>
          </p:cNvPr>
          <p:cNvSpPr/>
          <p:nvPr/>
        </p:nvSpPr>
        <p:spPr>
          <a:xfrm>
            <a:off x="752839" y="4686982"/>
            <a:ext cx="11030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pretext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94.53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82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5086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E54800-94FD-9A4C-90D3-73159BBA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21" y="1338949"/>
            <a:ext cx="6622700" cy="32422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6CEEF2-8287-7246-8925-B685F238A8C6}"/>
              </a:ext>
            </a:extLst>
          </p:cNvPr>
          <p:cNvSpPr/>
          <p:nvPr/>
        </p:nvSpPr>
        <p:spPr>
          <a:xfrm>
            <a:off x="3665238" y="969617"/>
            <a:ext cx="4861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 of Self-Tuning on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Cars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ABB67D-70E8-E24E-8206-670D281C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20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770274-5BDD-5540-BE02-6018390D8479}"/>
              </a:ext>
            </a:extLst>
          </p:cNvPr>
          <p:cNvSpPr/>
          <p:nvPr/>
        </p:nvSpPr>
        <p:spPr>
          <a:xfrm>
            <a:off x="752839" y="4686982"/>
            <a:ext cx="11030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data-efficient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5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348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works?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9373E-E0D4-9E40-86CA-13616F1E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75" y="1228698"/>
            <a:ext cx="7683650" cy="36912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92B7C8-FDFE-8F4D-8DBE-571F8259B7A7}"/>
              </a:ext>
            </a:extLst>
          </p:cNvPr>
          <p:cNvSpPr/>
          <p:nvPr/>
        </p:nvSpPr>
        <p:spPr>
          <a:xfrm>
            <a:off x="1769629" y="859366"/>
            <a:ext cx="924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between Self-Tuning with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FixMatch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pseudo label accuracy and test accuracy.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AAA84-4520-364C-9159-1693D9B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21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B4396F-31BE-0243-B35B-67F596E6E814}"/>
              </a:ext>
            </a:extLst>
          </p:cNvPr>
          <p:cNvSpPr/>
          <p:nvPr/>
        </p:nvSpPr>
        <p:spPr>
          <a:xfrm>
            <a:off x="760931" y="5118119"/>
            <a:ext cx="11030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</p:txBody>
      </p:sp>
    </p:spTree>
    <p:extLst>
      <p:ext uri="{BB962C8B-B14F-4D97-AF65-F5344CB8AC3E}">
        <p14:creationId xmlns:p14="http://schemas.microsoft.com/office/powerpoint/2010/main" val="74844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dirty="0"/>
              <a:t> </a:t>
            </a:r>
            <a:endParaRPr lang="en" altLang="zh-CN" sz="2400" dirty="0"/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A8AC27-F689-1241-B4F1-E030AB99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22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59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4D67AB-12EC-8940-93AE-CA5CF70A7474}"/>
              </a:ext>
            </a:extLst>
          </p:cNvPr>
          <p:cNvSpPr txBox="1"/>
          <p:nvPr/>
        </p:nvSpPr>
        <p:spPr>
          <a:xfrm>
            <a:off x="517236" y="914400"/>
            <a:ext cx="11157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unleashing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reliance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tackle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yze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PGC’s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</a:p>
          <a:p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3D81AB-28F8-D848-826F-8C50A3DF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23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57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325782" y="3198167"/>
            <a:ext cx="3540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questions?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253CCB-9D5E-7E47-8C50-35F42767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24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2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457935" y="902019"/>
            <a:ext cx="1176371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time-costly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labor-expensive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sufficient labeled data in most realistic scenarios through manual labeling. </a:t>
            </a: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 the requirement for labeled data?</a:t>
            </a: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 (SSL)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(TL)</a:t>
            </a:r>
          </a:p>
        </p:txBody>
      </p:sp>
      <p:pic>
        <p:nvPicPr>
          <p:cNvPr id="1032" name="Picture 8" descr="Data Mining and Knowledge Discovery | edX">
            <a:extLst>
              <a:ext uri="{FF2B5EF4-FFF2-40B4-BE49-F238E27FC236}">
                <a16:creationId xmlns:a16="http://schemas.microsoft.com/office/drawing/2014/main" id="{C82642A5-6F75-3347-A1AF-48AA8615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19" y="1503442"/>
            <a:ext cx="2884619" cy="17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3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88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8D4ED3-F35A-4E80-8105-9432B608E1E4}"/>
              </a:ext>
            </a:extLst>
          </p:cNvPr>
          <p:cNvSpPr txBox="1"/>
          <p:nvPr/>
        </p:nvSpPr>
        <p:spPr>
          <a:xfrm>
            <a:off x="489251" y="901475"/>
            <a:ext cx="2854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Self-training in SSL:</a:t>
            </a:r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5355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62DE50-A009-49B0-BC1F-D40391A7913E}"/>
              </a:ext>
            </a:extLst>
          </p:cNvPr>
          <p:cNvSpPr/>
          <p:nvPr/>
        </p:nvSpPr>
        <p:spPr>
          <a:xfrm>
            <a:off x="445823" y="2026972"/>
            <a:ext cx="1678544" cy="46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data set.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9DC33E-4582-41B7-9E34-DB694F80D13B}"/>
              </a:ext>
            </a:extLst>
          </p:cNvPr>
          <p:cNvSpPr/>
          <p:nvPr/>
        </p:nvSpPr>
        <p:spPr>
          <a:xfrm>
            <a:off x="2406858" y="2026972"/>
            <a:ext cx="1912021" cy="46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data set.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4C445-1825-41EA-B508-CAB86442FD25}"/>
              </a:ext>
            </a:extLst>
          </p:cNvPr>
          <p:cNvSpPr/>
          <p:nvPr/>
        </p:nvSpPr>
        <p:spPr>
          <a:xfrm>
            <a:off x="5075760" y="2018164"/>
            <a:ext cx="1912022" cy="47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data set.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 </a:t>
            </a:r>
            <a:r>
              <a:rPr lang="en-US" altLang="zh-CN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labels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72CB576-E8C2-4715-AEE7-36434972745D}"/>
              </a:ext>
            </a:extLst>
          </p:cNvPr>
          <p:cNvSpPr/>
          <p:nvPr/>
        </p:nvSpPr>
        <p:spPr>
          <a:xfrm>
            <a:off x="572344" y="3081759"/>
            <a:ext cx="1324273" cy="8090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(teacher)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47DFCCEC-D892-4729-B47F-85CF8C89A084}"/>
              </a:ext>
            </a:extLst>
          </p:cNvPr>
          <p:cNvSpPr/>
          <p:nvPr/>
        </p:nvSpPr>
        <p:spPr>
          <a:xfrm>
            <a:off x="1158773" y="2613864"/>
            <a:ext cx="207662" cy="320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4C3185-F772-4EA6-93B6-6F380DB19315}"/>
              </a:ext>
            </a:extLst>
          </p:cNvPr>
          <p:cNvSpPr txBox="1"/>
          <p:nvPr/>
        </p:nvSpPr>
        <p:spPr>
          <a:xfrm>
            <a:off x="572344" y="2605050"/>
            <a:ext cx="806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1262F122-8568-457D-95E9-D7DC31A1B12A}"/>
              </a:ext>
            </a:extLst>
          </p:cNvPr>
          <p:cNvSpPr/>
          <p:nvPr/>
        </p:nvSpPr>
        <p:spPr>
          <a:xfrm rot="14637906">
            <a:off x="2794478" y="2076276"/>
            <a:ext cx="179090" cy="191420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36964-2B2E-470C-A73E-126F68379B33}"/>
              </a:ext>
            </a:extLst>
          </p:cNvPr>
          <p:cNvSpPr txBox="1"/>
          <p:nvPr/>
        </p:nvSpPr>
        <p:spPr>
          <a:xfrm>
            <a:off x="2231449" y="3275539"/>
            <a:ext cx="10600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4A8A03AC-42C9-47CE-A5A9-FD37EBF7B607}"/>
              </a:ext>
            </a:extLst>
          </p:cNvPr>
          <p:cNvSpPr/>
          <p:nvPr/>
        </p:nvSpPr>
        <p:spPr>
          <a:xfrm rot="16200000">
            <a:off x="4611971" y="1947154"/>
            <a:ext cx="174185" cy="6051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016B1AA-5C64-4354-901F-7508DD00CC2F}"/>
              </a:ext>
            </a:extLst>
          </p:cNvPr>
          <p:cNvSpPr/>
          <p:nvPr/>
        </p:nvSpPr>
        <p:spPr>
          <a:xfrm>
            <a:off x="5421443" y="3081759"/>
            <a:ext cx="1324274" cy="8090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DDE9D18-CAEA-44CA-8CB5-C7E32375248C}"/>
              </a:ext>
            </a:extLst>
          </p:cNvPr>
          <p:cNvSpPr/>
          <p:nvPr/>
        </p:nvSpPr>
        <p:spPr>
          <a:xfrm rot="17066926">
            <a:off x="3379551" y="1196096"/>
            <a:ext cx="157016" cy="374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F8F8A3-62E9-4075-BD8B-4041BE24F42D}"/>
              </a:ext>
            </a:extLst>
          </p:cNvPr>
          <p:cNvSpPr txBox="1"/>
          <p:nvPr/>
        </p:nvSpPr>
        <p:spPr>
          <a:xfrm>
            <a:off x="4288529" y="1577839"/>
            <a:ext cx="1119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</a:t>
            </a:r>
          </a:p>
          <a:p>
            <a:pPr algn="l"/>
            <a:r>
              <a:rPr lang="en-US" altLang="zh-CN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EC210B-6007-43D0-9292-30E47D3EC690}"/>
              </a:ext>
            </a:extLst>
          </p:cNvPr>
          <p:cNvSpPr txBox="1"/>
          <p:nvPr/>
        </p:nvSpPr>
        <p:spPr>
          <a:xfrm>
            <a:off x="4611642" y="2987631"/>
            <a:ext cx="569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732A3216-D508-41D4-B573-F3906366A445}"/>
              </a:ext>
            </a:extLst>
          </p:cNvPr>
          <p:cNvSpPr/>
          <p:nvPr/>
        </p:nvSpPr>
        <p:spPr>
          <a:xfrm>
            <a:off x="5994402" y="2605050"/>
            <a:ext cx="178356" cy="32974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4C58B3-4601-456E-9402-307FA4489516}"/>
              </a:ext>
            </a:extLst>
          </p:cNvPr>
          <p:cNvSpPr txBox="1"/>
          <p:nvPr/>
        </p:nvSpPr>
        <p:spPr>
          <a:xfrm>
            <a:off x="6176611" y="2605050"/>
            <a:ext cx="806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B251A-03D3-4399-93C4-910DEB91A9DA}"/>
              </a:ext>
            </a:extLst>
          </p:cNvPr>
          <p:cNvSpPr txBox="1"/>
          <p:nvPr/>
        </p:nvSpPr>
        <p:spPr>
          <a:xfrm>
            <a:off x="489251" y="4863296"/>
            <a:ext cx="11462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obvious obstacle!</a:t>
            </a: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bias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a student is restricted by the teacher when learning from </a:t>
            </a:r>
            <a:r>
              <a:rPr lang="en-US" altLang="zh-C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pseudo-labels.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D5AAC79-CF26-B741-8775-88286E99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071" y="1197036"/>
            <a:ext cx="3926045" cy="3152093"/>
          </a:xfrm>
          <a:prstGeom prst="rect">
            <a:avLst/>
          </a:prstGeom>
        </p:spPr>
      </p:pic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61EC66E-E223-2A4F-913D-2E00EF922B6C}"/>
              </a:ext>
            </a:extLst>
          </p:cNvPr>
          <p:cNvCxnSpPr>
            <a:cxnSpLocks/>
          </p:cNvCxnSpPr>
          <p:nvPr/>
        </p:nvCxnSpPr>
        <p:spPr>
          <a:xfrm>
            <a:off x="7285978" y="924479"/>
            <a:ext cx="0" cy="3455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5726886-6D3C-DC48-AB6A-D08270356D04}"/>
              </a:ext>
            </a:extLst>
          </p:cNvPr>
          <p:cNvSpPr/>
          <p:nvPr/>
        </p:nvSpPr>
        <p:spPr>
          <a:xfrm>
            <a:off x="7522999" y="896919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 of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FixMatch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4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91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3B816CB-0662-7E43-BA2B-7DF84051E19C}"/>
              </a:ext>
            </a:extLst>
          </p:cNvPr>
          <p:cNvSpPr/>
          <p:nvPr/>
        </p:nvSpPr>
        <p:spPr>
          <a:xfrm>
            <a:off x="2204617" y="1067540"/>
            <a:ext cx="2018645" cy="10319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4912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62DE50-A009-49B0-BC1F-D40391A7913E}"/>
              </a:ext>
            </a:extLst>
          </p:cNvPr>
          <p:cNvSpPr/>
          <p:nvPr/>
        </p:nvSpPr>
        <p:spPr>
          <a:xfrm>
            <a:off x="500081" y="1401456"/>
            <a:ext cx="1163779" cy="34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72CB576-E8C2-4715-AEE7-36434972745D}"/>
              </a:ext>
            </a:extLst>
          </p:cNvPr>
          <p:cNvSpPr/>
          <p:nvPr/>
        </p:nvSpPr>
        <p:spPr>
          <a:xfrm>
            <a:off x="2567921" y="1252654"/>
            <a:ext cx="1347853" cy="6616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47DFCCEC-D892-4729-B47F-85CF8C89A084}"/>
              </a:ext>
            </a:extLst>
          </p:cNvPr>
          <p:cNvSpPr/>
          <p:nvPr/>
        </p:nvSpPr>
        <p:spPr>
          <a:xfrm rot="16200000">
            <a:off x="2034779" y="1279614"/>
            <a:ext cx="188536" cy="59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B251A-03D3-4399-93C4-910DEB91A9DA}"/>
              </a:ext>
            </a:extLst>
          </p:cNvPr>
          <p:cNvSpPr txBox="1"/>
          <p:nvPr/>
        </p:nvSpPr>
        <p:spPr>
          <a:xfrm>
            <a:off x="214145" y="4787341"/>
            <a:ext cx="11763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exploring the intrinsic structure of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un-labeled data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fine-tuned model shifts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the limited labeled data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leaving away from the original smooth model pre-trained on a large-scale dataset, causing an unsatisfactory test accuracy on the target dataset. </a:t>
            </a:r>
          </a:p>
        </p:txBody>
      </p:sp>
      <p:sp>
        <p:nvSpPr>
          <p:cNvPr id="23" name="箭头: 下 3">
            <a:extLst>
              <a:ext uri="{FF2B5EF4-FFF2-40B4-BE49-F238E27FC236}">
                <a16:creationId xmlns:a16="http://schemas.microsoft.com/office/drawing/2014/main" id="{8B023D2D-12A6-CC45-8212-EB8A1D4DC858}"/>
              </a:ext>
            </a:extLst>
          </p:cNvPr>
          <p:cNvSpPr/>
          <p:nvPr/>
        </p:nvSpPr>
        <p:spPr>
          <a:xfrm rot="16200000">
            <a:off x="4293145" y="1286555"/>
            <a:ext cx="188536" cy="59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5696A8-FE99-CE48-B4A3-123207CCA293}"/>
              </a:ext>
            </a:extLst>
          </p:cNvPr>
          <p:cNvSpPr/>
          <p:nvPr/>
        </p:nvSpPr>
        <p:spPr>
          <a:xfrm>
            <a:off x="4885047" y="1401455"/>
            <a:ext cx="1349618" cy="34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61684D-5FC0-4C4A-92D0-C335DEBE23C1}"/>
              </a:ext>
            </a:extLst>
          </p:cNvPr>
          <p:cNvSpPr/>
          <p:nvPr/>
        </p:nvSpPr>
        <p:spPr>
          <a:xfrm>
            <a:off x="2204625" y="2478487"/>
            <a:ext cx="2018637" cy="10319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B81807-567E-EA43-BE8F-10664C87175B}"/>
              </a:ext>
            </a:extLst>
          </p:cNvPr>
          <p:cNvSpPr/>
          <p:nvPr/>
        </p:nvSpPr>
        <p:spPr>
          <a:xfrm>
            <a:off x="500081" y="2831918"/>
            <a:ext cx="1163779" cy="3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8" name="箭头: 下 3">
            <a:extLst>
              <a:ext uri="{FF2B5EF4-FFF2-40B4-BE49-F238E27FC236}">
                <a16:creationId xmlns:a16="http://schemas.microsoft.com/office/drawing/2014/main" id="{9FF5105B-470D-DF49-941E-B63C7F366AFC}"/>
              </a:ext>
            </a:extLst>
          </p:cNvPr>
          <p:cNvSpPr/>
          <p:nvPr/>
        </p:nvSpPr>
        <p:spPr>
          <a:xfrm rot="16200000">
            <a:off x="2034780" y="2677378"/>
            <a:ext cx="188536" cy="59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3">
            <a:extLst>
              <a:ext uri="{FF2B5EF4-FFF2-40B4-BE49-F238E27FC236}">
                <a16:creationId xmlns:a16="http://schemas.microsoft.com/office/drawing/2014/main" id="{21D5EC97-B67C-3B40-9DC8-5B92BA26A300}"/>
              </a:ext>
            </a:extLst>
          </p:cNvPr>
          <p:cNvSpPr/>
          <p:nvPr/>
        </p:nvSpPr>
        <p:spPr>
          <a:xfrm rot="16200000">
            <a:off x="4293146" y="2677377"/>
            <a:ext cx="188536" cy="59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6EA819-6058-1242-9228-0F1B3EF2D0EC}"/>
              </a:ext>
            </a:extLst>
          </p:cNvPr>
          <p:cNvSpPr/>
          <p:nvPr/>
        </p:nvSpPr>
        <p:spPr>
          <a:xfrm>
            <a:off x="4885047" y="2801124"/>
            <a:ext cx="1349618" cy="34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下 3">
            <a:extLst>
              <a:ext uri="{FF2B5EF4-FFF2-40B4-BE49-F238E27FC236}">
                <a16:creationId xmlns:a16="http://schemas.microsoft.com/office/drawing/2014/main" id="{55801699-96DA-6743-BFD6-AF5D4B6F98A4}"/>
              </a:ext>
            </a:extLst>
          </p:cNvPr>
          <p:cNvSpPr/>
          <p:nvPr/>
        </p:nvSpPr>
        <p:spPr>
          <a:xfrm>
            <a:off x="3186550" y="2021377"/>
            <a:ext cx="131130" cy="422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6DE48-869A-874D-B085-621BE38E7FFD}"/>
              </a:ext>
            </a:extLst>
          </p:cNvPr>
          <p:cNvSpPr/>
          <p:nvPr/>
        </p:nvSpPr>
        <p:spPr>
          <a:xfrm>
            <a:off x="3541206" y="2147463"/>
            <a:ext cx="2018650" cy="2830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FA3239-320F-374F-9726-42ED379D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98" y="839964"/>
            <a:ext cx="4181575" cy="3509161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8282EC5-1F37-634F-B649-979D0FF7717E}"/>
              </a:ext>
            </a:extLst>
          </p:cNvPr>
          <p:cNvCxnSpPr>
            <a:cxnSpLocks/>
          </p:cNvCxnSpPr>
          <p:nvPr/>
        </p:nvCxnSpPr>
        <p:spPr>
          <a:xfrm>
            <a:off x="6704088" y="894008"/>
            <a:ext cx="0" cy="3455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167C6E5-DEB0-F648-8861-A8E8A660407E}"/>
              </a:ext>
            </a:extLst>
          </p:cNvPr>
          <p:cNvSpPr txBox="1"/>
          <p:nvPr/>
        </p:nvSpPr>
        <p:spPr>
          <a:xfrm>
            <a:off x="7107398" y="562836"/>
            <a:ext cx="285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co-tuning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E37A337-89B8-E040-AC3E-80EA62E078FC}"/>
              </a:ext>
            </a:extLst>
          </p:cNvPr>
          <p:cNvSpPr/>
          <p:nvPr/>
        </p:nvSpPr>
        <p:spPr>
          <a:xfrm>
            <a:off x="7107398" y="4349125"/>
            <a:ext cx="4870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182C681-38F8-624A-BA2A-67E362B64E25}"/>
              </a:ext>
            </a:extLst>
          </p:cNvPr>
          <p:cNvSpPr/>
          <p:nvPr/>
        </p:nvSpPr>
        <p:spPr>
          <a:xfrm>
            <a:off x="2567920" y="2672741"/>
            <a:ext cx="1347853" cy="6616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6DC4EE5-0463-7747-BA50-D98E3B11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5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83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9">
            <a:extLst>
              <a:ext uri="{FF2B5EF4-FFF2-40B4-BE49-F238E27FC236}">
                <a16:creationId xmlns:a16="http://schemas.microsoft.com/office/drawing/2014/main" id="{76CB9E00-1D71-4ECE-8912-1261A1D908D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1" y="128967"/>
            <a:ext cx="4912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49CAA-8C36-D745-A798-56855AE70DA4}"/>
              </a:ext>
            </a:extLst>
          </p:cNvPr>
          <p:cNvSpPr txBox="1"/>
          <p:nvPr/>
        </p:nvSpPr>
        <p:spPr>
          <a:xfrm>
            <a:off x="489251" y="1632063"/>
            <a:ext cx="11763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labels?</a:t>
            </a: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</a:p>
          <a:p>
            <a:pPr algn="just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method?</a:t>
            </a: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pic>
        <p:nvPicPr>
          <p:cNvPr id="2052" name="Picture 4" descr="Quiz Concept Quiz Word Vector Illustration Stock Illustration - Download  Image Now - iStock">
            <a:extLst>
              <a:ext uri="{FF2B5EF4-FFF2-40B4-BE49-F238E27FC236}">
                <a16:creationId xmlns:a16="http://schemas.microsoft.com/office/drawing/2014/main" id="{22877239-31C2-BF4A-9C59-7FB58754C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0687">
            <a:off x="7347753" y="637312"/>
            <a:ext cx="36576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CB389C-9F3F-D349-843E-D6813181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6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29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dirty="0"/>
              <a:t> </a:t>
            </a:r>
            <a:endParaRPr lang="en" altLang="zh-CN" sz="2400" dirty="0"/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Self-tuning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68EC97-87F9-FD4F-B685-52BE569E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7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88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C5E5F-82B9-49EE-9322-5EB2EA42B9EE}"/>
                  </a:ext>
                </a:extLst>
              </p:cNvPr>
              <p:cNvSpPr txBox="1"/>
              <p:nvPr/>
            </p:nvSpPr>
            <p:spPr>
              <a:xfrm>
                <a:off x="457935" y="902019"/>
                <a:ext cx="11763710" cy="5081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Confirmation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lies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Cross-Entropy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Loss.</a:t>
                </a:r>
              </a:p>
              <a:p>
                <a:pPr algn="l">
                  <a:buSzPct val="60000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Self-training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SzPct val="60000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pseudo-label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confidence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threshold to select out more confident pseudo-labels.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l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easily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confused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pseudo-labels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l">
                  <a:buSzPct val="60000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a hyperplane for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discriminating each class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other classes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C5E5F-82B9-49EE-9322-5EB2EA42B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35" y="902019"/>
                <a:ext cx="11763710" cy="5081519"/>
              </a:xfrm>
              <a:prstGeom prst="rect">
                <a:avLst/>
              </a:prstGeom>
              <a:blipFill>
                <a:blip r:embed="rId2"/>
                <a:stretch>
                  <a:fillRect l="-108" t="-998" b="-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DAA7C65-157C-FA46-899A-4E81A791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83" y="1751684"/>
            <a:ext cx="5232400" cy="10922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843B9-69EF-6F41-BE22-E9213CCE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8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47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C5E5F-82B9-49EE-9322-5EB2EA42B9EE}"/>
                  </a:ext>
                </a:extLst>
              </p:cNvPr>
              <p:cNvSpPr txBox="1"/>
              <p:nvPr/>
            </p:nvSpPr>
            <p:spPr>
              <a:xfrm>
                <a:off x="457935" y="902019"/>
                <a:ext cx="11660084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discrimination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Instance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discrimination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Contrastive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learning.</a:t>
                </a:r>
              </a:p>
              <a:p>
                <a:pPr algn="l">
                  <a:buSzPct val="60000"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contrastive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</a:p>
              <a:p>
                <a:pPr algn="ctr">
                  <a:buSzPct val="60000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encoded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D+1.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l-GR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hyper-parameter for temperature scaling.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Advantage:</a:t>
                </a:r>
                <a:r>
                  <a:rPr lang="en" altLang="zh-CN" sz="2400" dirty="0"/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focuses on exploring the intrinsic structure of data and is naturally independent of false pseudo-labels.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SzPct val="60000"/>
                  <a:buFont typeface="Wingdings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Disadvantage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lacks a mechanism to tailor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labels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pseudo-labels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model training, leaving the useful </a:t>
                </a: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discriminative information 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shelf.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C5E5F-82B9-49EE-9322-5EB2EA42B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35" y="902019"/>
                <a:ext cx="11660084" cy="5632311"/>
              </a:xfrm>
              <a:prstGeom prst="rect">
                <a:avLst/>
              </a:prstGeom>
              <a:blipFill>
                <a:blip r:embed="rId2"/>
                <a:stretch>
                  <a:fillRect l="-109" t="-901" r="-544" b="-1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C3FA209-9F67-AD49-B691-5691E090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3" y="2200810"/>
            <a:ext cx="5892865" cy="10314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6EB053-AE04-2D40-B175-36924AEC0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43" y="1569786"/>
            <a:ext cx="5443776" cy="234363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6CCF7B9-D1FE-ED4C-8236-712526B5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9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8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1155</Words>
  <Application>Microsoft Macintosh PowerPoint</Application>
  <PresentationFormat>宽屏</PresentationFormat>
  <Paragraphs>251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Helvetica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秀杰</dc:creator>
  <cp:lastModifiedBy>Microsoft Office User</cp:lastModifiedBy>
  <cp:revision>23</cp:revision>
  <dcterms:created xsi:type="dcterms:W3CDTF">2022-03-13T06:52:50Z</dcterms:created>
  <dcterms:modified xsi:type="dcterms:W3CDTF">2022-03-23T09:27:36Z</dcterms:modified>
</cp:coreProperties>
</file>